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70" r:id="rId6"/>
    <p:sldId id="260" r:id="rId7"/>
    <p:sldId id="261" r:id="rId8"/>
    <p:sldId id="262" r:id="rId9"/>
    <p:sldId id="263" r:id="rId10"/>
    <p:sldId id="266" r:id="rId11"/>
    <p:sldId id="267" r:id="rId12"/>
    <p:sldId id="27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4" autoAdjust="0"/>
  </p:normalViewPr>
  <p:slideViewPr>
    <p:cSldViewPr>
      <p:cViewPr varScale="1">
        <p:scale>
          <a:sx n="87" d="100"/>
          <a:sy n="87" d="100"/>
        </p:scale>
        <p:origin x="1500" y="90"/>
      </p:cViewPr>
      <p:guideLst>
        <p:guide orient="horz" pos="2160"/>
        <p:guide pos="2880"/>
      </p:guideLst>
    </p:cSldViewPr>
  </p:slideViewPr>
  <p:outlineViewPr>
    <p:cViewPr>
      <p:scale>
        <a:sx n="33" d="100"/>
        <a:sy n="33" d="100"/>
      </p:scale>
      <p:origin x="48"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F6C52F-0568-4B1F-A21A-504B3741CDB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7076-C623-4AD3-A500-BD10A56188C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02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6C52F-0568-4B1F-A21A-504B3741CDB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28890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6C52F-0568-4B1F-A21A-504B3741CDB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375598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6C52F-0568-4B1F-A21A-504B3741CDB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5036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6C52F-0568-4B1F-A21A-504B3741CDB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7076-C623-4AD3-A500-BD10A56188C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98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F6C52F-0568-4B1F-A21A-504B3741CDB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23108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6C52F-0568-4B1F-A21A-504B3741CDBC}"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187230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F6C52F-0568-4B1F-A21A-504B3741CDBC}"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16321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F6C52F-0568-4B1F-A21A-504B3741CDBC}" type="datetimeFigureOut">
              <a:rPr lang="en-US" smtClean="0"/>
              <a:pPr/>
              <a:t>8/10/2016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12386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7F6C52F-0568-4B1F-A21A-504B3741CDBC}" type="datetimeFigureOut">
              <a:rPr lang="en-US" smtClean="0"/>
              <a:pPr/>
              <a:t>8/10/2016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617076-C623-4AD3-A500-BD10A56188CD}" type="slidenum">
              <a:rPr lang="en-US" smtClean="0"/>
              <a:pPr/>
              <a:t>‹#›</a:t>
            </a:fld>
            <a:endParaRPr lang="en-US"/>
          </a:p>
        </p:txBody>
      </p:sp>
    </p:spTree>
    <p:extLst>
      <p:ext uri="{BB962C8B-B14F-4D97-AF65-F5344CB8AC3E}">
        <p14:creationId xmlns:p14="http://schemas.microsoft.com/office/powerpoint/2010/main" val="258348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6C52F-0568-4B1F-A21A-504B3741CDB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7076-C623-4AD3-A500-BD10A56188CD}" type="slidenum">
              <a:rPr lang="en-US" smtClean="0"/>
              <a:pPr/>
              <a:t>‹#›</a:t>
            </a:fld>
            <a:endParaRPr lang="en-US"/>
          </a:p>
        </p:txBody>
      </p:sp>
    </p:spTree>
    <p:extLst>
      <p:ext uri="{BB962C8B-B14F-4D97-AF65-F5344CB8AC3E}">
        <p14:creationId xmlns:p14="http://schemas.microsoft.com/office/powerpoint/2010/main" val="155995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7F6C52F-0568-4B1F-A21A-504B3741CDBC}" type="datetimeFigureOut">
              <a:rPr lang="en-US" smtClean="0"/>
              <a:pPr/>
              <a:t>8/10/2016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2617076-C623-4AD3-A500-BD10A56188CD}"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497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wou.edu/provost/library/clip/tutorials/eval_internet.htm" TargetMode="External"/><Relationship Id="rId2" Type="http://schemas.openxmlformats.org/officeDocument/2006/relationships/hyperlink" Target="http://www.lib.unc.edu/instruct/evaluate/websites.pdf" TargetMode="External"/><Relationship Id="rId1" Type="http://schemas.openxmlformats.org/officeDocument/2006/relationships/slideLayout" Target="../slideLayouts/slideLayout2.xml"/><Relationship Id="rId5" Type="http://schemas.openxmlformats.org/officeDocument/2006/relationships/hyperlink" Target="http://www.wou.edu/provost/library/clip/source/scripts/eval_internet.doc" TargetMode="External"/><Relationship Id="rId4" Type="http://schemas.openxmlformats.org/officeDocument/2006/relationships/hyperlink" Target="http://www.clipinfolit.org/hom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openclipart.org/detail/132253/arrows-and-target-by-andresmp" TargetMode="External"/><Relationship Id="rId18" Type="http://schemas.openxmlformats.org/officeDocument/2006/relationships/hyperlink" Target="http://www.thinkstockphotos.com/" TargetMode="External"/><Relationship Id="rId3" Type="http://schemas.openxmlformats.org/officeDocument/2006/relationships/image" Target="../media/image12.png"/><Relationship Id="rId7" Type="http://schemas.openxmlformats.org/officeDocument/2006/relationships/image" Target="../media/image7.png"/><Relationship Id="rId12" Type="http://schemas.openxmlformats.org/officeDocument/2006/relationships/hyperlink" Target="http://openclipart.org/detail/28418/hand-writing-by-bitterjug" TargetMode="External"/><Relationship Id="rId17" Type="http://schemas.openxmlformats.org/officeDocument/2006/relationships/hyperlink" Target="http://commons.wikimedia.org/wiki/File:About-us.png" TargetMode="External"/><Relationship Id="rId2" Type="http://schemas.openxmlformats.org/officeDocument/2006/relationships/image" Target="../media/image3.jpeg"/><Relationship Id="rId16" Type="http://schemas.openxmlformats.org/officeDocument/2006/relationships/hyperlink" Target="http://www.sxc.hu/photo/400652" TargetMode="External"/><Relationship Id="rId20" Type="http://schemas.openxmlformats.org/officeDocument/2006/relationships/hyperlink" Target="http://efffective.com/" TargetMode="Externa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1.png"/><Relationship Id="rId5" Type="http://schemas.openxmlformats.org/officeDocument/2006/relationships/image" Target="../media/image14.jpeg"/><Relationship Id="rId15" Type="http://schemas.openxmlformats.org/officeDocument/2006/relationships/hyperlink" Target="http://openclipart.org/detail/544/balance-scale-by-gerald_g" TargetMode="External"/><Relationship Id="rId10" Type="http://schemas.openxmlformats.org/officeDocument/2006/relationships/image" Target="../media/image18.jpeg"/><Relationship Id="rId19" Type="http://schemas.openxmlformats.org/officeDocument/2006/relationships/hyperlink" Target="http://www.sxc.hu/photo/1165444" TargetMode="External"/><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hyperlink" Target="http://openclipart.org/detail/5490/magnifying-glass-by-mco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2937" y="2362200"/>
            <a:ext cx="6477000" cy="1828800"/>
          </a:xfrm>
        </p:spPr>
        <p:txBody>
          <a:bodyPr>
            <a:normAutofit fontScale="90000"/>
          </a:bodyPr>
          <a:lstStyle/>
          <a:p>
            <a:r>
              <a:rPr lang="en-US" b="1" dirty="0">
                <a:solidFill>
                  <a:schemeClr val="accent2">
                    <a:lumMod val="50000"/>
                  </a:schemeClr>
                </a:solidFill>
              </a:rPr>
              <a:t>Evaluating Web Resources</a:t>
            </a:r>
          </a:p>
        </p:txBody>
      </p:sp>
      <p:sp>
        <p:nvSpPr>
          <p:cNvPr id="3" name="Subtitle 2"/>
          <p:cNvSpPr>
            <a:spLocks noGrp="1"/>
          </p:cNvSpPr>
          <p:nvPr>
            <p:ph type="subTitle" idx="1"/>
          </p:nvPr>
        </p:nvSpPr>
        <p:spPr>
          <a:xfrm>
            <a:off x="1219200" y="4343400"/>
            <a:ext cx="7543800" cy="1752600"/>
          </a:xfrm>
        </p:spPr>
        <p:txBody>
          <a:bodyPr/>
          <a:lstStyle/>
          <a:p>
            <a:r>
              <a:rPr lang="en-US" b="1" dirty="0">
                <a:solidFill>
                  <a:schemeClr val="accent2">
                    <a:lumMod val="50000"/>
                  </a:schemeClr>
                </a:solidFill>
              </a:rPr>
              <a:t>Why it’s important and what to look for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09600"/>
            <a:ext cx="5404362" cy="1114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8229600" cy="1066800"/>
          </a:xfrm>
        </p:spPr>
        <p:txBody>
          <a:bodyPr>
            <a:noAutofit/>
          </a:bodyPr>
          <a:lstStyle/>
          <a:p>
            <a:r>
              <a:rPr lang="en-US" sz="2600" b="1" i="1" dirty="0">
                <a:solidFill>
                  <a:schemeClr val="accent2">
                    <a:lumMod val="50000"/>
                  </a:schemeClr>
                </a:solidFill>
              </a:rPr>
              <a:t>Content – When and where does this information come from?</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Currency</a:t>
            </a:r>
          </a:p>
        </p:txBody>
      </p:sp>
      <p:sp>
        <p:nvSpPr>
          <p:cNvPr id="3" name="Content Placeholder 2"/>
          <p:cNvSpPr>
            <a:spLocks noGrp="1"/>
          </p:cNvSpPr>
          <p:nvPr>
            <p:ph sz="half" idx="1"/>
          </p:nvPr>
        </p:nvSpPr>
        <p:spPr>
          <a:xfrm>
            <a:off x="152400" y="1752600"/>
            <a:ext cx="5562600" cy="5105400"/>
          </a:xfrm>
        </p:spPr>
        <p:txBody>
          <a:bodyPr>
            <a:normAutofit fontScale="62500" lnSpcReduction="20000"/>
          </a:bodyPr>
          <a:lstStyle/>
          <a:p>
            <a:pPr marL="0" indent="0">
              <a:buNone/>
            </a:pPr>
            <a:r>
              <a:rPr lang="en-US" sz="3500" dirty="0"/>
              <a:t>When was the website produced? When was it last updated?</a:t>
            </a:r>
          </a:p>
          <a:p>
            <a:pPr>
              <a:buFont typeface="Wingdings" panose="05000000000000000000" pitchFamily="2" charset="2"/>
              <a:buChar char="§"/>
            </a:pPr>
            <a:r>
              <a:rPr lang="en-US" sz="3500" dirty="0"/>
              <a:t>Look for a publication date near the top or bottom of the page.</a:t>
            </a:r>
          </a:p>
          <a:p>
            <a:pPr>
              <a:buFont typeface="Wingdings" panose="05000000000000000000" pitchFamily="2" charset="2"/>
              <a:buChar char="§"/>
            </a:pPr>
            <a:r>
              <a:rPr lang="en-US" sz="3500" dirty="0"/>
              <a:t>Keep in mind that even if the “Last Updated” date is recent, the information on the page might still be old. The last update may have only been to fix a typo or update contact information.</a:t>
            </a:r>
          </a:p>
          <a:p>
            <a:pPr>
              <a:buFont typeface="Wingdings" panose="05000000000000000000" pitchFamily="2" charset="2"/>
              <a:buChar char="§"/>
            </a:pPr>
            <a:r>
              <a:rPr lang="en-US" sz="3500" dirty="0"/>
              <a:t>Check to see if any links are broken. Broken links indicate a site that is out of date.</a:t>
            </a:r>
          </a:p>
          <a:p>
            <a:pPr>
              <a:buFont typeface="Wingdings" panose="05000000000000000000" pitchFamily="2" charset="2"/>
              <a:buChar char="§"/>
            </a:pPr>
            <a:r>
              <a:rPr lang="en-US" sz="3500" dirty="0"/>
              <a:t>Remember that some subjects require very current information (like science, technology, or medicine), while in some subjects older information can still be valid (like history or literature).</a:t>
            </a:r>
          </a:p>
          <a:p>
            <a:endParaRPr lang="en-US" dirty="0"/>
          </a:p>
        </p:txBody>
      </p:sp>
      <p:pic>
        <p:nvPicPr>
          <p:cNvPr id="6" name="Content Placeholder 5" descr="Currency.jpg"/>
          <p:cNvPicPr>
            <a:picLocks noGrp="1" noChangeAspect="1"/>
          </p:cNvPicPr>
          <p:nvPr>
            <p:ph sz="half" idx="2"/>
          </p:nvPr>
        </p:nvPicPr>
        <p:blipFill>
          <a:blip r:embed="rId2" cstate="print"/>
          <a:stretch>
            <a:fillRect/>
          </a:stretch>
        </p:blipFill>
        <p:spPr>
          <a:xfrm>
            <a:off x="5867400" y="1905000"/>
            <a:ext cx="2817201" cy="42084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1066800"/>
          </a:xfrm>
        </p:spPr>
        <p:txBody>
          <a:bodyPr>
            <a:noAutofit/>
          </a:bodyPr>
          <a:lstStyle/>
          <a:p>
            <a:r>
              <a:rPr lang="en-US" sz="2600" b="1" i="1" dirty="0">
                <a:solidFill>
                  <a:schemeClr val="accent2">
                    <a:lumMod val="50000"/>
                  </a:schemeClr>
                </a:solidFill>
              </a:rPr>
              <a:t>Content – When and where does this information come from?</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Accuracy</a:t>
            </a:r>
          </a:p>
        </p:txBody>
      </p:sp>
      <p:sp>
        <p:nvSpPr>
          <p:cNvPr id="3" name="Content Placeholder 2"/>
          <p:cNvSpPr>
            <a:spLocks noGrp="1"/>
          </p:cNvSpPr>
          <p:nvPr>
            <p:ph sz="half" idx="1"/>
          </p:nvPr>
        </p:nvSpPr>
        <p:spPr>
          <a:xfrm>
            <a:off x="3657600" y="1752600"/>
            <a:ext cx="5334000" cy="5029200"/>
          </a:xfrm>
        </p:spPr>
        <p:txBody>
          <a:bodyPr>
            <a:normAutofit/>
          </a:bodyPr>
          <a:lstStyle/>
          <a:p>
            <a:pPr marL="0" indent="0">
              <a:buNone/>
            </a:pPr>
            <a:r>
              <a:rPr lang="en-US" dirty="0"/>
              <a:t>Does the author support any claims he or she makes with facts and data? Does he or she document where the data came from? Can you verify this data in other sources?</a:t>
            </a:r>
          </a:p>
          <a:p>
            <a:pPr>
              <a:buFont typeface="Wingdings" panose="05000000000000000000" pitchFamily="2" charset="2"/>
              <a:buChar char="§"/>
            </a:pPr>
            <a:r>
              <a:rPr lang="en-US" dirty="0"/>
              <a:t>Look for a bibliography or list of references at the end of the page. Does the author cite other well-known or reliable sources?</a:t>
            </a:r>
          </a:p>
          <a:p>
            <a:pPr>
              <a:buFont typeface="Wingdings" panose="05000000000000000000" pitchFamily="2" charset="2"/>
              <a:buChar char="§"/>
            </a:pPr>
            <a:r>
              <a:rPr lang="en-US" dirty="0"/>
              <a:t>Look for links to outside sources. Do these links point to other reputable websites?</a:t>
            </a:r>
          </a:p>
          <a:p>
            <a:pPr>
              <a:buFont typeface="Wingdings" panose="05000000000000000000" pitchFamily="2" charset="2"/>
              <a:buChar char="§"/>
            </a:pPr>
            <a:r>
              <a:rPr lang="en-US" dirty="0"/>
              <a:t>Compare the data cited on the web page to other trusted sources to verify accuracy. </a:t>
            </a:r>
          </a:p>
          <a:p>
            <a:endParaRPr lang="en-US" dirty="0"/>
          </a:p>
        </p:txBody>
      </p:sp>
      <p:pic>
        <p:nvPicPr>
          <p:cNvPr id="6" name="Content Placeholder 5" descr="accuracy.png"/>
          <p:cNvPicPr>
            <a:picLocks noGrp="1" noChangeAspect="1"/>
          </p:cNvPicPr>
          <p:nvPr>
            <p:ph sz="half" idx="2"/>
          </p:nvPr>
        </p:nvPicPr>
        <p:blipFill>
          <a:blip r:embed="rId2" cstate="print"/>
          <a:stretch>
            <a:fillRect/>
          </a:stretch>
        </p:blipFill>
        <p:spPr>
          <a:xfrm>
            <a:off x="609600" y="2095979"/>
            <a:ext cx="2672014" cy="400002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hlinkClick r:id="rId2"/>
              </a:rPr>
              <a:t>Evaluating Websites checklist </a:t>
            </a:r>
            <a:r>
              <a:rPr lang="en-US" dirty="0"/>
              <a:t/>
            </a:r>
            <a:br>
              <a:rPr lang="en-US" dirty="0"/>
            </a:br>
            <a:r>
              <a:rPr lang="en-US" sz="2400" dirty="0"/>
              <a:t>http://www.lib.unc.edu/instruct/evaluate/websites.pdf</a:t>
            </a:r>
            <a:r>
              <a:rPr lang="en-US" dirty="0"/>
              <a:t/>
            </a:r>
            <a:br>
              <a:rPr lang="en-US" dirty="0"/>
            </a:br>
            <a:r>
              <a:rPr lang="en-US" sz="2400" dirty="0"/>
              <a:t>(University of North Carolina Libraries)</a:t>
            </a:r>
            <a:r>
              <a:rPr lang="en-US" dirty="0"/>
              <a:t/>
            </a:r>
            <a:br>
              <a:rPr lang="en-US" dirty="0"/>
            </a:br>
            <a:endParaRPr lang="en-US" dirty="0"/>
          </a:p>
          <a:p>
            <a:r>
              <a:rPr lang="en-US" dirty="0">
                <a:hlinkClick r:id="rId3"/>
              </a:rPr>
              <a:t>Evaluating Internet Resources</a:t>
            </a:r>
            <a:r>
              <a:rPr lang="en-US" dirty="0"/>
              <a:t/>
            </a:r>
            <a:br>
              <a:rPr lang="en-US" dirty="0"/>
            </a:br>
            <a:r>
              <a:rPr lang="en-US" sz="2000" dirty="0"/>
              <a:t>https://www.wou.edu/provost/library/clip/tutorials/eval_internet.htm</a:t>
            </a:r>
            <a:r>
              <a:rPr lang="en-US" dirty="0"/>
              <a:t/>
            </a:r>
            <a:br>
              <a:rPr lang="en-US" dirty="0"/>
            </a:br>
            <a:r>
              <a:rPr lang="en-US" sz="2400" dirty="0"/>
              <a:t>(source: </a:t>
            </a:r>
            <a:r>
              <a:rPr lang="en-US" sz="2400" dirty="0">
                <a:hlinkClick r:id="rId4"/>
              </a:rPr>
              <a:t>Cooperative Library Instruction Project</a:t>
            </a:r>
            <a:r>
              <a:rPr lang="en-US" sz="2400" dirty="0"/>
              <a:t>; video tutorial)</a:t>
            </a:r>
            <a:r>
              <a:rPr lang="en-US" dirty="0"/>
              <a:t/>
            </a:r>
            <a:br>
              <a:rPr lang="en-US" dirty="0"/>
            </a:br>
            <a:endParaRPr lang="en-US" dirty="0"/>
          </a:p>
          <a:p>
            <a:r>
              <a:rPr lang="en-US" dirty="0">
                <a:hlinkClick r:id="rId5"/>
              </a:rPr>
              <a:t>Evaluating Internet Resources</a:t>
            </a:r>
            <a:r>
              <a:rPr lang="en-US" dirty="0"/>
              <a:t/>
            </a:r>
            <a:br>
              <a:rPr lang="en-US" dirty="0"/>
            </a:br>
            <a:r>
              <a:rPr lang="en-US" sz="2000" dirty="0"/>
              <a:t>http://www.wou.edu/provost/library/clip/source/scripts/eval_internet.doc</a:t>
            </a:r>
            <a:r>
              <a:rPr lang="en-US" dirty="0"/>
              <a:t/>
            </a:r>
            <a:br>
              <a:rPr lang="en-US" dirty="0"/>
            </a:br>
            <a:r>
              <a:rPr lang="en-US" sz="2400" dirty="0"/>
              <a:t>(source: </a:t>
            </a:r>
            <a:r>
              <a:rPr lang="en-US" sz="2400" dirty="0">
                <a:hlinkClick r:id="rId4"/>
              </a:rPr>
              <a:t>Cooperative Library Instruction Project</a:t>
            </a:r>
            <a:r>
              <a:rPr lang="en-US" sz="2400" dirty="0"/>
              <a:t>; text version)</a:t>
            </a:r>
          </a:p>
        </p:txBody>
      </p:sp>
      <p:sp>
        <p:nvSpPr>
          <p:cNvPr id="5" name="Title 1"/>
          <p:cNvSpPr txBox="1">
            <a:spLocks/>
          </p:cNvSpPr>
          <p:nvPr/>
        </p:nvSpPr>
        <p:spPr>
          <a:xfrm>
            <a:off x="457200" y="152400"/>
            <a:ext cx="8229600" cy="1143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chemeClr val="accent2">
                    <a:lumMod val="50000"/>
                  </a:schemeClr>
                </a:solidFill>
                <a:effectLst/>
                <a:uLnTx/>
                <a:uFillTx/>
                <a:latin typeface="+mj-lt"/>
                <a:ea typeface="+mj-ea"/>
                <a:cs typeface="+mj-cs"/>
              </a:rPr>
              <a:t>Other resources for evaluating</a:t>
            </a:r>
            <a:r>
              <a:rPr kumimoji="0" lang="en-US" sz="3200" b="1" i="1" u="none" strike="noStrike" kern="1200" cap="none" spc="0" normalizeH="0" noProof="0" dirty="0">
                <a:ln>
                  <a:noFill/>
                </a:ln>
                <a:solidFill>
                  <a:schemeClr val="accent2">
                    <a:lumMod val="50000"/>
                  </a:schemeClr>
                </a:solidFill>
                <a:effectLst/>
                <a:uLnTx/>
                <a:uFillTx/>
                <a:latin typeface="+mj-lt"/>
                <a:ea typeface="+mj-ea"/>
                <a:cs typeface="+mj-cs"/>
              </a:rPr>
              <a:t> websites</a:t>
            </a:r>
            <a:r>
              <a:rPr kumimoji="0" lang="en-US" sz="1000" b="1" i="1" u="none" strike="noStrike" kern="1200" cap="none" spc="0" normalizeH="0" baseline="0" noProof="0" dirty="0">
                <a:ln>
                  <a:noFill/>
                </a:ln>
                <a:solidFill>
                  <a:schemeClr val="accent2">
                    <a:lumMod val="50000"/>
                  </a:schemeClr>
                </a:solidFill>
                <a:effectLst/>
                <a:uLnTx/>
                <a:uFillTx/>
                <a:latin typeface="+mj-lt"/>
                <a:ea typeface="+mj-ea"/>
                <a:cs typeface="+mj-cs"/>
              </a:rPr>
              <a:t/>
            </a:r>
            <a:br>
              <a:rPr kumimoji="0" lang="en-US" sz="1000" b="1" i="1" u="none" strike="noStrike" kern="1200" cap="none" spc="0" normalizeH="0" baseline="0" noProof="0" dirty="0">
                <a:ln>
                  <a:noFill/>
                </a:ln>
                <a:solidFill>
                  <a:schemeClr val="accent2">
                    <a:lumMod val="50000"/>
                  </a:schemeClr>
                </a:solidFill>
                <a:effectLst/>
                <a:uLnTx/>
                <a:uFillTx/>
                <a:latin typeface="+mj-lt"/>
                <a:ea typeface="+mj-ea"/>
                <a:cs typeface="+mj-cs"/>
              </a:rPr>
            </a:br>
            <a:endParaRPr kumimoji="0" lang="en-US" sz="28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Image Credits</a:t>
            </a:r>
          </a:p>
        </p:txBody>
      </p:sp>
      <p:pic>
        <p:nvPicPr>
          <p:cNvPr id="25" name="Content Placeholder 24" descr="1165444_www_4.jpg"/>
          <p:cNvPicPr>
            <a:picLocks noGrp="1" noChangeAspect="1"/>
          </p:cNvPicPr>
          <p:nvPr>
            <p:ph idx="1"/>
          </p:nvPr>
        </p:nvPicPr>
        <p:blipFill>
          <a:blip r:embed="rId2" cstate="print"/>
          <a:stretch>
            <a:fillRect/>
          </a:stretch>
        </p:blipFill>
        <p:spPr>
          <a:xfrm>
            <a:off x="2754" y="1643381"/>
            <a:ext cx="1122590" cy="838200"/>
          </a:xfrm>
        </p:spPr>
      </p:pic>
      <p:pic>
        <p:nvPicPr>
          <p:cNvPr id="5" name="Picture 4" descr="mcol_magnifying_glass.png"/>
          <p:cNvPicPr>
            <a:picLocks noChangeAspect="1"/>
          </p:cNvPicPr>
          <p:nvPr/>
        </p:nvPicPr>
        <p:blipFill>
          <a:blip r:embed="rId3" cstate="print"/>
          <a:stretch>
            <a:fillRect/>
          </a:stretch>
        </p:blipFill>
        <p:spPr>
          <a:xfrm>
            <a:off x="152400" y="2554224"/>
            <a:ext cx="762000" cy="646176"/>
          </a:xfrm>
          <a:prstGeom prst="rect">
            <a:avLst/>
          </a:prstGeom>
        </p:spPr>
      </p:pic>
      <p:pic>
        <p:nvPicPr>
          <p:cNvPr id="6" name="Picture 5" descr="bitterjug_Hand_Writing.png"/>
          <p:cNvPicPr>
            <a:picLocks noChangeAspect="1"/>
          </p:cNvPicPr>
          <p:nvPr/>
        </p:nvPicPr>
        <p:blipFill>
          <a:blip r:embed="rId4" cstate="print"/>
          <a:stretch>
            <a:fillRect/>
          </a:stretch>
        </p:blipFill>
        <p:spPr>
          <a:xfrm>
            <a:off x="228600" y="3381375"/>
            <a:ext cx="557022" cy="809625"/>
          </a:xfrm>
          <a:prstGeom prst="rect">
            <a:avLst/>
          </a:prstGeom>
        </p:spPr>
      </p:pic>
      <p:pic>
        <p:nvPicPr>
          <p:cNvPr id="7" name="Picture 6" descr="Authority.jpg"/>
          <p:cNvPicPr>
            <a:picLocks noChangeAspect="1"/>
          </p:cNvPicPr>
          <p:nvPr/>
        </p:nvPicPr>
        <p:blipFill>
          <a:blip r:embed="rId5" cstate="print"/>
          <a:stretch>
            <a:fillRect/>
          </a:stretch>
        </p:blipFill>
        <p:spPr>
          <a:xfrm>
            <a:off x="152400" y="4419600"/>
            <a:ext cx="800100" cy="533400"/>
          </a:xfrm>
          <a:prstGeom prst="rect">
            <a:avLst/>
          </a:prstGeom>
        </p:spPr>
      </p:pic>
      <p:pic>
        <p:nvPicPr>
          <p:cNvPr id="8" name="Picture 7" descr="400652_dot_com.jpg"/>
          <p:cNvPicPr>
            <a:picLocks noChangeAspect="1"/>
          </p:cNvPicPr>
          <p:nvPr/>
        </p:nvPicPr>
        <p:blipFill>
          <a:blip r:embed="rId6" cstate="print"/>
          <a:stretch>
            <a:fillRect/>
          </a:stretch>
        </p:blipFill>
        <p:spPr>
          <a:xfrm>
            <a:off x="152400" y="5278120"/>
            <a:ext cx="762000" cy="436880"/>
          </a:xfrm>
          <a:prstGeom prst="rect">
            <a:avLst/>
          </a:prstGeom>
        </p:spPr>
      </p:pic>
      <p:pic>
        <p:nvPicPr>
          <p:cNvPr id="9" name="Picture 8" descr="About-us.png"/>
          <p:cNvPicPr>
            <a:picLocks noChangeAspect="1"/>
          </p:cNvPicPr>
          <p:nvPr/>
        </p:nvPicPr>
        <p:blipFill>
          <a:blip r:embed="rId7" cstate="print"/>
          <a:stretch>
            <a:fillRect/>
          </a:stretch>
        </p:blipFill>
        <p:spPr>
          <a:xfrm>
            <a:off x="137160" y="5911875"/>
            <a:ext cx="1371600" cy="391886"/>
          </a:xfrm>
          <a:prstGeom prst="rect">
            <a:avLst/>
          </a:prstGeom>
        </p:spPr>
      </p:pic>
      <p:pic>
        <p:nvPicPr>
          <p:cNvPr id="10" name="Picture 9" descr="Audience.jpg"/>
          <p:cNvPicPr>
            <a:picLocks noChangeAspect="1"/>
          </p:cNvPicPr>
          <p:nvPr/>
        </p:nvPicPr>
        <p:blipFill>
          <a:blip r:embed="rId8" cstate="print"/>
          <a:stretch>
            <a:fillRect/>
          </a:stretch>
        </p:blipFill>
        <p:spPr>
          <a:xfrm>
            <a:off x="4056016" y="1819617"/>
            <a:ext cx="955767" cy="609600"/>
          </a:xfrm>
          <a:prstGeom prst="rect">
            <a:avLst/>
          </a:prstGeom>
        </p:spPr>
      </p:pic>
      <p:pic>
        <p:nvPicPr>
          <p:cNvPr id="11" name="Picture 10" descr="Gerald_G_Balance_Scale.png"/>
          <p:cNvPicPr>
            <a:picLocks noChangeAspect="1"/>
          </p:cNvPicPr>
          <p:nvPr/>
        </p:nvPicPr>
        <p:blipFill>
          <a:blip r:embed="rId9" cstate="print"/>
          <a:stretch>
            <a:fillRect/>
          </a:stretch>
        </p:blipFill>
        <p:spPr>
          <a:xfrm>
            <a:off x="4114800" y="2590800"/>
            <a:ext cx="762000" cy="490728"/>
          </a:xfrm>
          <a:prstGeom prst="rect">
            <a:avLst/>
          </a:prstGeom>
        </p:spPr>
      </p:pic>
      <p:pic>
        <p:nvPicPr>
          <p:cNvPr id="12" name="Picture 11" descr="Currency.jpg"/>
          <p:cNvPicPr>
            <a:picLocks noChangeAspect="1"/>
          </p:cNvPicPr>
          <p:nvPr/>
        </p:nvPicPr>
        <p:blipFill>
          <a:blip r:embed="rId10" cstate="print"/>
          <a:stretch>
            <a:fillRect/>
          </a:stretch>
        </p:blipFill>
        <p:spPr>
          <a:xfrm>
            <a:off x="4191000" y="3352800"/>
            <a:ext cx="685800" cy="1023863"/>
          </a:xfrm>
          <a:prstGeom prst="rect">
            <a:avLst/>
          </a:prstGeom>
        </p:spPr>
      </p:pic>
      <p:pic>
        <p:nvPicPr>
          <p:cNvPr id="13" name="Picture 12" descr="accuracy.png"/>
          <p:cNvPicPr>
            <a:picLocks noChangeAspect="1"/>
          </p:cNvPicPr>
          <p:nvPr/>
        </p:nvPicPr>
        <p:blipFill>
          <a:blip r:embed="rId11" cstate="print"/>
          <a:stretch>
            <a:fillRect/>
          </a:stretch>
        </p:blipFill>
        <p:spPr>
          <a:xfrm>
            <a:off x="4267200" y="4800600"/>
            <a:ext cx="609600" cy="912575"/>
          </a:xfrm>
          <a:prstGeom prst="rect">
            <a:avLst/>
          </a:prstGeom>
        </p:spPr>
      </p:pic>
      <p:sp>
        <p:nvSpPr>
          <p:cNvPr id="14" name="Rectangle 13"/>
          <p:cNvSpPr/>
          <p:nvPr/>
        </p:nvSpPr>
        <p:spPr>
          <a:xfrm>
            <a:off x="990600" y="3377625"/>
            <a:ext cx="2895600" cy="584775"/>
          </a:xfrm>
          <a:prstGeom prst="rect">
            <a:avLst/>
          </a:prstGeom>
        </p:spPr>
        <p:txBody>
          <a:bodyPr wrap="square">
            <a:spAutoFit/>
          </a:bodyPr>
          <a:lstStyle/>
          <a:p>
            <a:r>
              <a:rPr lang="en-US" sz="1600" u="sng" dirty="0">
                <a:hlinkClick r:id="rId12"/>
              </a:rPr>
              <a:t>http://openclipart.org/detail/28418/hand-writing-by-bitterjug</a:t>
            </a:r>
            <a:endParaRPr lang="en-US" sz="1600" dirty="0"/>
          </a:p>
        </p:txBody>
      </p:sp>
      <p:sp>
        <p:nvSpPr>
          <p:cNvPr id="15" name="Rectangle 14"/>
          <p:cNvSpPr/>
          <p:nvPr/>
        </p:nvSpPr>
        <p:spPr>
          <a:xfrm>
            <a:off x="5181600" y="4876800"/>
            <a:ext cx="3733800" cy="584775"/>
          </a:xfrm>
          <a:prstGeom prst="rect">
            <a:avLst/>
          </a:prstGeom>
        </p:spPr>
        <p:txBody>
          <a:bodyPr wrap="square">
            <a:spAutoFit/>
          </a:bodyPr>
          <a:lstStyle/>
          <a:p>
            <a:r>
              <a:rPr lang="en-US" sz="1600" u="sng" dirty="0">
                <a:hlinkClick r:id="rId13"/>
              </a:rPr>
              <a:t>http://openclipart.org/detail/132253/arrows-and-target-by-andresmp</a:t>
            </a:r>
            <a:endParaRPr lang="en-US" sz="1600" dirty="0"/>
          </a:p>
        </p:txBody>
      </p:sp>
      <p:sp>
        <p:nvSpPr>
          <p:cNvPr id="16" name="Rectangle 15"/>
          <p:cNvSpPr/>
          <p:nvPr/>
        </p:nvSpPr>
        <p:spPr>
          <a:xfrm>
            <a:off x="990600" y="2616219"/>
            <a:ext cx="2895600" cy="584775"/>
          </a:xfrm>
          <a:prstGeom prst="rect">
            <a:avLst/>
          </a:prstGeom>
        </p:spPr>
        <p:txBody>
          <a:bodyPr wrap="square">
            <a:spAutoFit/>
          </a:bodyPr>
          <a:lstStyle/>
          <a:p>
            <a:r>
              <a:rPr lang="en-US" sz="1600" u="sng" dirty="0">
                <a:hlinkClick r:id="rId14"/>
              </a:rPr>
              <a:t>http://openclipart.org/detail/5490/magnifying-glass-by-mcol</a:t>
            </a:r>
            <a:endParaRPr lang="en-US" sz="1600" dirty="0"/>
          </a:p>
        </p:txBody>
      </p:sp>
      <p:sp>
        <p:nvSpPr>
          <p:cNvPr id="17" name="Rectangle 16"/>
          <p:cNvSpPr/>
          <p:nvPr/>
        </p:nvSpPr>
        <p:spPr>
          <a:xfrm>
            <a:off x="5181600" y="2590800"/>
            <a:ext cx="3810000" cy="584775"/>
          </a:xfrm>
          <a:prstGeom prst="rect">
            <a:avLst/>
          </a:prstGeom>
        </p:spPr>
        <p:txBody>
          <a:bodyPr wrap="square">
            <a:spAutoFit/>
          </a:bodyPr>
          <a:lstStyle/>
          <a:p>
            <a:r>
              <a:rPr lang="en-US" sz="1600" u="sng" dirty="0">
                <a:hlinkClick r:id="rId15"/>
              </a:rPr>
              <a:t>http://openclipart.org/detail/544/balance-scale-by-gerald_g</a:t>
            </a:r>
            <a:endParaRPr lang="en-US" sz="1600" dirty="0"/>
          </a:p>
        </p:txBody>
      </p:sp>
      <p:sp>
        <p:nvSpPr>
          <p:cNvPr id="18" name="Rectangle 17"/>
          <p:cNvSpPr/>
          <p:nvPr/>
        </p:nvSpPr>
        <p:spPr>
          <a:xfrm>
            <a:off x="990600" y="5300246"/>
            <a:ext cx="3048000" cy="338554"/>
          </a:xfrm>
          <a:prstGeom prst="rect">
            <a:avLst/>
          </a:prstGeom>
        </p:spPr>
        <p:txBody>
          <a:bodyPr wrap="square">
            <a:spAutoFit/>
          </a:bodyPr>
          <a:lstStyle/>
          <a:p>
            <a:r>
              <a:rPr lang="en-US" sz="1600" u="sng" dirty="0">
                <a:hlinkClick r:id="rId16"/>
              </a:rPr>
              <a:t>http://www.sxc.hu/photo/400652</a:t>
            </a:r>
            <a:endParaRPr lang="en-US" sz="1600" dirty="0"/>
          </a:p>
        </p:txBody>
      </p:sp>
      <p:sp>
        <p:nvSpPr>
          <p:cNvPr id="19" name="Rectangle 18"/>
          <p:cNvSpPr/>
          <p:nvPr/>
        </p:nvSpPr>
        <p:spPr>
          <a:xfrm>
            <a:off x="1562100" y="5748743"/>
            <a:ext cx="2628900" cy="584775"/>
          </a:xfrm>
          <a:prstGeom prst="rect">
            <a:avLst/>
          </a:prstGeom>
        </p:spPr>
        <p:txBody>
          <a:bodyPr wrap="square">
            <a:spAutoFit/>
          </a:bodyPr>
          <a:lstStyle/>
          <a:p>
            <a:r>
              <a:rPr lang="en-US" sz="1600" u="sng" dirty="0">
                <a:hlinkClick r:id="rId17"/>
              </a:rPr>
              <a:t>http://commons.wikimedia.org/wiki/File%3AAbout-us.png</a:t>
            </a:r>
            <a:endParaRPr lang="en-US" sz="1600" dirty="0"/>
          </a:p>
        </p:txBody>
      </p:sp>
      <p:sp>
        <p:nvSpPr>
          <p:cNvPr id="21" name="Rectangle 20"/>
          <p:cNvSpPr/>
          <p:nvPr/>
        </p:nvSpPr>
        <p:spPr>
          <a:xfrm>
            <a:off x="5181600" y="1902023"/>
            <a:ext cx="3962400" cy="338554"/>
          </a:xfrm>
          <a:prstGeom prst="rect">
            <a:avLst/>
          </a:prstGeom>
        </p:spPr>
        <p:txBody>
          <a:bodyPr wrap="square">
            <a:spAutoFit/>
          </a:bodyPr>
          <a:lstStyle/>
          <a:p>
            <a:r>
              <a:rPr lang="en-US" sz="1600" u="sng" dirty="0">
                <a:hlinkClick r:id="rId18"/>
              </a:rPr>
              <a:t>http://www.thinkstockphotos.com</a:t>
            </a:r>
            <a:endParaRPr lang="en-US" sz="1600" dirty="0"/>
          </a:p>
        </p:txBody>
      </p:sp>
      <p:sp>
        <p:nvSpPr>
          <p:cNvPr id="22" name="Rectangle 21"/>
          <p:cNvSpPr/>
          <p:nvPr/>
        </p:nvSpPr>
        <p:spPr>
          <a:xfrm>
            <a:off x="5181600" y="3657600"/>
            <a:ext cx="3962400" cy="338554"/>
          </a:xfrm>
          <a:prstGeom prst="rect">
            <a:avLst/>
          </a:prstGeom>
        </p:spPr>
        <p:txBody>
          <a:bodyPr wrap="square">
            <a:spAutoFit/>
          </a:bodyPr>
          <a:lstStyle/>
          <a:p>
            <a:r>
              <a:rPr lang="en-US" sz="1600" u="sng" dirty="0">
                <a:hlinkClick r:id="rId18"/>
              </a:rPr>
              <a:t>http://www.thinkstockphotos.com</a:t>
            </a:r>
            <a:endParaRPr lang="en-US" sz="1600" dirty="0"/>
          </a:p>
        </p:txBody>
      </p:sp>
      <p:sp>
        <p:nvSpPr>
          <p:cNvPr id="23" name="Rectangle 22"/>
          <p:cNvSpPr/>
          <p:nvPr/>
        </p:nvSpPr>
        <p:spPr>
          <a:xfrm>
            <a:off x="990600" y="4538246"/>
            <a:ext cx="3962400" cy="338554"/>
          </a:xfrm>
          <a:prstGeom prst="rect">
            <a:avLst/>
          </a:prstGeom>
        </p:spPr>
        <p:txBody>
          <a:bodyPr wrap="square">
            <a:spAutoFit/>
          </a:bodyPr>
          <a:lstStyle/>
          <a:p>
            <a:r>
              <a:rPr lang="en-US" sz="1600" u="sng" dirty="0">
                <a:hlinkClick r:id="rId18"/>
              </a:rPr>
              <a:t>http://www.thinkstockphotos.com</a:t>
            </a:r>
            <a:endParaRPr lang="en-US" sz="1600" dirty="0"/>
          </a:p>
        </p:txBody>
      </p:sp>
      <p:sp>
        <p:nvSpPr>
          <p:cNvPr id="27" name="Rectangle 26"/>
          <p:cNvSpPr/>
          <p:nvPr/>
        </p:nvSpPr>
        <p:spPr>
          <a:xfrm>
            <a:off x="990600" y="1712149"/>
            <a:ext cx="2895599" cy="861774"/>
          </a:xfrm>
          <a:prstGeom prst="rect">
            <a:avLst/>
          </a:prstGeom>
        </p:spPr>
        <p:txBody>
          <a:bodyPr wrap="square">
            <a:spAutoFit/>
          </a:bodyPr>
          <a:lstStyle/>
          <a:p>
            <a:r>
              <a:rPr lang="en-US" u="sng" dirty="0">
                <a:hlinkClick r:id="rId19"/>
              </a:rPr>
              <a:t>http://</a:t>
            </a:r>
            <a:r>
              <a:rPr lang="en-US" sz="1600" u="sng" dirty="0">
                <a:hlinkClick r:id="rId19"/>
              </a:rPr>
              <a:t>www.sxc.hu/photo/1165444</a:t>
            </a:r>
            <a:endParaRPr lang="en-US" sz="1600" u="sng" dirty="0"/>
          </a:p>
          <a:p>
            <a:r>
              <a:rPr lang="en-US" sz="1600" u="sng" dirty="0">
                <a:hlinkClick r:id="rId20"/>
              </a:rPr>
              <a:t>http://</a:t>
            </a:r>
            <a:r>
              <a:rPr lang="en-US" sz="1600" u="sng" dirty="0" smtClean="0">
                <a:hlinkClick r:id="rId20"/>
              </a:rPr>
              <a:t>efffective.com</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Evaluating Web Resources</a:t>
            </a:r>
            <a:r>
              <a:rPr lang="en-US" sz="1000" b="1" i="1" dirty="0">
                <a:solidFill>
                  <a:schemeClr val="accent2">
                    <a:lumMod val="50000"/>
                  </a:schemeClr>
                </a:solidFill>
              </a:rPr>
              <a:t/>
            </a:r>
            <a:br>
              <a:rPr lang="en-US" sz="1000" b="1" i="1" dirty="0">
                <a:solidFill>
                  <a:schemeClr val="accent2">
                    <a:lumMod val="50000"/>
                  </a:schemeClr>
                </a:solidFill>
              </a:rPr>
            </a:br>
            <a:endParaRPr lang="en-US" sz="2800" dirty="0">
              <a:solidFill>
                <a:schemeClr val="accent2">
                  <a:lumMod val="50000"/>
                </a:schemeClr>
              </a:solidFill>
            </a:endParaRPr>
          </a:p>
        </p:txBody>
      </p:sp>
      <p:sp>
        <p:nvSpPr>
          <p:cNvPr id="3" name="Content Placeholder 2"/>
          <p:cNvSpPr>
            <a:spLocks noGrp="1"/>
          </p:cNvSpPr>
          <p:nvPr>
            <p:ph idx="1"/>
          </p:nvPr>
        </p:nvSpPr>
        <p:spPr>
          <a:xfrm>
            <a:off x="457200" y="1752600"/>
            <a:ext cx="8229600" cy="2286000"/>
          </a:xfrm>
        </p:spPr>
        <p:txBody>
          <a:bodyPr>
            <a:normAutofit/>
          </a:bodyPr>
          <a:lstStyle/>
          <a:p>
            <a:pPr marL="0" indent="0">
              <a:spcBef>
                <a:spcPts val="0"/>
              </a:spcBef>
              <a:buNone/>
            </a:pPr>
            <a:r>
              <a:rPr lang="en-US" sz="2200" dirty="0"/>
              <a:t>The Internet can be a valuable tool when you’re researching a topic. But </a:t>
            </a:r>
            <a:r>
              <a:rPr lang="en-US" sz="2200" dirty="0" smtClean="0"/>
              <a:t>as you </a:t>
            </a:r>
            <a:r>
              <a:rPr lang="en-US" sz="2200" dirty="0"/>
              <a:t>use the Internet to search for information, it’s especially important to </a:t>
            </a:r>
            <a:r>
              <a:rPr lang="en-US" sz="2200" dirty="0" smtClean="0"/>
              <a:t>first evaluate the </a:t>
            </a:r>
            <a:r>
              <a:rPr lang="en-US" sz="2200" dirty="0"/>
              <a:t>information you find </a:t>
            </a:r>
            <a:r>
              <a:rPr lang="en-US" sz="2200" dirty="0" smtClean="0"/>
              <a:t>on the website</a:t>
            </a:r>
            <a:r>
              <a:rPr lang="en-US" sz="2200" dirty="0" smtClean="0"/>
              <a:t>. </a:t>
            </a:r>
            <a:endParaRPr lang="en-US" sz="2200" dirty="0"/>
          </a:p>
          <a:p>
            <a:pPr marL="0" indent="0">
              <a:spcBef>
                <a:spcPts val="0"/>
              </a:spcBef>
              <a:buNone/>
            </a:pPr>
            <a:endParaRPr lang="en-US" i="1" dirty="0"/>
          </a:p>
          <a:p>
            <a:pPr marL="0" indent="0" algn="ctr">
              <a:spcBef>
                <a:spcPts val="0"/>
              </a:spcBef>
              <a:buNone/>
            </a:pPr>
            <a:r>
              <a:rPr lang="en-US" sz="3500" b="1" i="1" dirty="0">
                <a:solidFill>
                  <a:srgbClr val="A50021"/>
                </a:solidFill>
              </a:rPr>
              <a:t>Why?  Read on…</a:t>
            </a:r>
          </a:p>
          <a:p>
            <a:pPr marL="0" indent="0" algn="ctr">
              <a:spcBef>
                <a:spcPts val="0"/>
              </a:spcBef>
              <a:buNone/>
            </a:pPr>
            <a:endParaRPr lang="en-US" dirty="0"/>
          </a:p>
          <a:p>
            <a:endParaRPr lang="en-US" dirty="0"/>
          </a:p>
          <a:p>
            <a:endParaRPr lang="en-US" dirty="0"/>
          </a:p>
        </p:txBody>
      </p:sp>
      <p:pic>
        <p:nvPicPr>
          <p:cNvPr id="8" name="Picture 7" descr="1165444_www_4.jpg"/>
          <p:cNvPicPr>
            <a:picLocks noChangeAspect="1"/>
          </p:cNvPicPr>
          <p:nvPr/>
        </p:nvPicPr>
        <p:blipFill>
          <a:blip r:embed="rId2" cstate="print"/>
          <a:stretch>
            <a:fillRect/>
          </a:stretch>
        </p:blipFill>
        <p:spPr>
          <a:xfrm>
            <a:off x="2667000" y="3581400"/>
            <a:ext cx="3673929"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Source – Who produced this information?</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Authority</a:t>
            </a:r>
          </a:p>
        </p:txBody>
      </p:sp>
      <p:sp>
        <p:nvSpPr>
          <p:cNvPr id="3" name="Content Placeholder 2"/>
          <p:cNvSpPr>
            <a:spLocks noGrp="1"/>
          </p:cNvSpPr>
          <p:nvPr>
            <p:ph idx="1"/>
          </p:nvPr>
        </p:nvSpPr>
        <p:spPr>
          <a:xfrm>
            <a:off x="2895600" y="1752600"/>
            <a:ext cx="6248400" cy="4953000"/>
          </a:xfrm>
        </p:spPr>
        <p:txBody>
          <a:bodyPr>
            <a:normAutofit/>
          </a:bodyPr>
          <a:lstStyle/>
          <a:p>
            <a:pPr marL="0" indent="0">
              <a:buNone/>
            </a:pPr>
            <a:r>
              <a:rPr lang="en-US" sz="2275" dirty="0"/>
              <a:t>Who is the </a:t>
            </a:r>
            <a:r>
              <a:rPr lang="en-US" sz="2275" dirty="0" smtClean="0"/>
              <a:t>author(s) </a:t>
            </a:r>
            <a:r>
              <a:rPr lang="en-US" sz="2275" dirty="0"/>
              <a:t>of the page? What are the author’s credentials (academic degrees, job titles, etc.)? Is the author’s contact </a:t>
            </a:r>
            <a:r>
              <a:rPr lang="en-US" sz="2275" dirty="0" smtClean="0"/>
              <a:t>information provided</a:t>
            </a:r>
            <a:r>
              <a:rPr lang="en-US" sz="2275" dirty="0"/>
              <a:t>?</a:t>
            </a:r>
          </a:p>
          <a:p>
            <a:pPr>
              <a:buFont typeface="Wingdings" panose="05000000000000000000" pitchFamily="2" charset="2"/>
              <a:buChar char="§"/>
            </a:pPr>
            <a:r>
              <a:rPr lang="en-US" sz="2275" dirty="0" smtClean="0"/>
              <a:t>Check at the </a:t>
            </a:r>
            <a:r>
              <a:rPr lang="en-US" sz="2275" dirty="0"/>
              <a:t>top and bottom of the page or look for an “About the Author” link to find biographical information about the </a:t>
            </a:r>
            <a:r>
              <a:rPr lang="en-US" sz="2275" dirty="0" smtClean="0"/>
              <a:t>author(s), </a:t>
            </a:r>
            <a:r>
              <a:rPr lang="en-US" sz="2275" dirty="0"/>
              <a:t>as well any organizations with which they are affiliated (universities, corporations, nonprofits, etc.).</a:t>
            </a:r>
          </a:p>
          <a:p>
            <a:pPr>
              <a:buFont typeface="Wingdings" panose="05000000000000000000" pitchFamily="2" charset="2"/>
              <a:buChar char="§"/>
            </a:pPr>
            <a:r>
              <a:rPr lang="en-US" sz="2275" dirty="0" smtClean="0"/>
              <a:t>If need be, t</a:t>
            </a:r>
            <a:r>
              <a:rPr lang="en-US" sz="2275" dirty="0" smtClean="0"/>
              <a:t>ry </a:t>
            </a:r>
            <a:r>
              <a:rPr lang="en-US" sz="2275" dirty="0"/>
              <a:t>searching for the author’s name in a search engine like Google to find </a:t>
            </a:r>
            <a:r>
              <a:rPr lang="en-US" sz="2275" dirty="0" smtClean="0"/>
              <a:t>additional information </a:t>
            </a:r>
            <a:r>
              <a:rPr lang="en-US" sz="2275" dirty="0"/>
              <a:t>about the author, </a:t>
            </a:r>
            <a:r>
              <a:rPr lang="en-US" sz="2275" dirty="0" smtClean="0"/>
              <a:t>which could also provide </a:t>
            </a:r>
            <a:r>
              <a:rPr lang="en-US" sz="2275" dirty="0"/>
              <a:t>other works they have written.</a:t>
            </a:r>
          </a:p>
          <a:p>
            <a:pPr>
              <a:buNone/>
            </a:pPr>
            <a:endParaRPr lang="en-US" dirty="0"/>
          </a:p>
        </p:txBody>
      </p:sp>
      <p:pic>
        <p:nvPicPr>
          <p:cNvPr id="5" name="Picture 4" descr="bitterjug_Hand_Writing.png"/>
          <p:cNvPicPr>
            <a:picLocks noChangeAspect="1"/>
          </p:cNvPicPr>
          <p:nvPr/>
        </p:nvPicPr>
        <p:blipFill>
          <a:blip r:embed="rId2" cstate="print"/>
          <a:stretch>
            <a:fillRect/>
          </a:stretch>
        </p:blipFill>
        <p:spPr>
          <a:xfrm>
            <a:off x="304801" y="2209800"/>
            <a:ext cx="2411578" cy="350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Source – Who produced this information?</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Authority (continued)</a:t>
            </a:r>
          </a:p>
        </p:txBody>
      </p:sp>
      <p:sp>
        <p:nvSpPr>
          <p:cNvPr id="5" name="Content Placeholder 2"/>
          <p:cNvSpPr>
            <a:spLocks noGrp="1"/>
          </p:cNvSpPr>
          <p:nvPr>
            <p:ph sz="half" idx="1"/>
          </p:nvPr>
        </p:nvSpPr>
        <p:spPr>
          <a:xfrm>
            <a:off x="152400" y="1752600"/>
            <a:ext cx="8991600" cy="2819400"/>
          </a:xfrm>
        </p:spPr>
        <p:txBody>
          <a:bodyPr>
            <a:normAutofit lnSpcReduction="10000"/>
          </a:bodyPr>
          <a:lstStyle/>
          <a:p>
            <a:pPr marL="0" indent="0">
              <a:buNone/>
            </a:pPr>
            <a:r>
              <a:rPr lang="en-US" sz="2400" dirty="0"/>
              <a:t>What organization is responsible for this website?  </a:t>
            </a:r>
          </a:p>
          <a:p>
            <a:pPr marL="0" indent="0">
              <a:buNone/>
            </a:pPr>
            <a:r>
              <a:rPr lang="en-US" sz="2400" dirty="0"/>
              <a:t>Look at the domain of the website to find out what type of organization it comes from.</a:t>
            </a:r>
          </a:p>
          <a:p>
            <a:pPr>
              <a:buFont typeface="Wingdings" panose="05000000000000000000" pitchFamily="2" charset="2"/>
              <a:buChar char="§"/>
            </a:pPr>
            <a:r>
              <a:rPr lang="en-US" sz="2400" b="1" u="sng" dirty="0"/>
              <a:t>.</a:t>
            </a:r>
            <a:r>
              <a:rPr lang="en-US" sz="2400" b="1" u="sng" dirty="0" err="1"/>
              <a:t>edu</a:t>
            </a:r>
            <a:r>
              <a:rPr lang="en-US" sz="2400" b="1" dirty="0"/>
              <a:t>: </a:t>
            </a:r>
            <a:r>
              <a:rPr lang="en-US" sz="2400" dirty="0"/>
              <a:t>academic website; generally considered reliable, but a tilde (~) in the URL often indicates that it is a personal page </a:t>
            </a:r>
            <a:r>
              <a:rPr lang="en-US" sz="2400" dirty="0" smtClean="0"/>
              <a:t>(such as </a:t>
            </a:r>
            <a:r>
              <a:rPr lang="en-US" sz="2400" dirty="0"/>
              <a:t>a student’s project) and needs careful consideration.</a:t>
            </a:r>
          </a:p>
          <a:p>
            <a:pPr>
              <a:buFont typeface="Wingdings" panose="05000000000000000000" pitchFamily="2" charset="2"/>
              <a:buChar char="§"/>
            </a:pPr>
            <a:r>
              <a:rPr lang="en-US" sz="2400" b="1" u="sng" dirty="0"/>
              <a:t>.</a:t>
            </a:r>
            <a:r>
              <a:rPr lang="en-US" sz="2400" b="1" u="sng" dirty="0" err="1"/>
              <a:t>gov</a:t>
            </a:r>
            <a:r>
              <a:rPr lang="en-US" sz="2400" b="1" dirty="0"/>
              <a:t>: </a:t>
            </a:r>
            <a:r>
              <a:rPr lang="en-US" sz="2400" dirty="0"/>
              <a:t>government website; generally considered objective and reliable.</a:t>
            </a:r>
          </a:p>
          <a:p>
            <a:pPr>
              <a:buNone/>
            </a:pPr>
            <a:endParaRPr lang="en-US" dirty="0"/>
          </a:p>
        </p:txBody>
      </p:sp>
      <p:pic>
        <p:nvPicPr>
          <p:cNvPr id="8" name="Content Placeholder 7" descr="Authority.jpg"/>
          <p:cNvPicPr>
            <a:picLocks noGrp="1" noChangeAspect="1"/>
          </p:cNvPicPr>
          <p:nvPr>
            <p:ph sz="half" idx="2"/>
          </p:nvPr>
        </p:nvPicPr>
        <p:blipFill>
          <a:blip r:embed="rId2" cstate="print"/>
          <a:stretch>
            <a:fillRect/>
          </a:stretch>
        </p:blipFill>
        <p:spPr>
          <a:xfrm>
            <a:off x="3200400" y="4572000"/>
            <a:ext cx="2667000" cy="177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Source – Who produced this information?</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Authority (continued)</a:t>
            </a:r>
          </a:p>
        </p:txBody>
      </p:sp>
      <p:sp>
        <p:nvSpPr>
          <p:cNvPr id="3" name="Content Placeholder 2"/>
          <p:cNvSpPr>
            <a:spLocks noGrp="1"/>
          </p:cNvSpPr>
          <p:nvPr>
            <p:ph idx="1"/>
          </p:nvPr>
        </p:nvSpPr>
        <p:spPr>
          <a:xfrm>
            <a:off x="152400" y="1752600"/>
            <a:ext cx="8839200" cy="3200400"/>
          </a:xfrm>
        </p:spPr>
        <p:txBody>
          <a:bodyPr>
            <a:noAutofit/>
          </a:bodyPr>
          <a:lstStyle/>
          <a:p>
            <a:pPr marL="0" indent="0">
              <a:buNone/>
            </a:pPr>
            <a:r>
              <a:rPr lang="en-US" sz="2400" dirty="0"/>
              <a:t>What organization is responsible for this website?  </a:t>
            </a:r>
          </a:p>
          <a:p>
            <a:pPr marL="0" indent="0">
              <a:buNone/>
            </a:pPr>
            <a:r>
              <a:rPr lang="en-US" sz="2400" dirty="0"/>
              <a:t>More domain types…</a:t>
            </a:r>
          </a:p>
          <a:p>
            <a:pPr>
              <a:buFont typeface="Wingdings" panose="05000000000000000000" pitchFamily="2" charset="2"/>
              <a:buChar char="§"/>
            </a:pPr>
            <a:r>
              <a:rPr lang="en-US" sz="2400" b="1" u="sng" dirty="0"/>
              <a:t>.org</a:t>
            </a:r>
            <a:r>
              <a:rPr lang="en-US" sz="2400" dirty="0"/>
              <a:t>: non-profit organization website; often reliable, but depending on the organization they </a:t>
            </a:r>
            <a:r>
              <a:rPr lang="en-US" sz="2400" i="1" dirty="0"/>
              <a:t>may</a:t>
            </a:r>
            <a:r>
              <a:rPr lang="en-US" sz="2400" dirty="0"/>
              <a:t> also be biased toward that organization’s point of view or agenda.</a:t>
            </a:r>
          </a:p>
          <a:p>
            <a:pPr>
              <a:buFont typeface="Wingdings" panose="05000000000000000000" pitchFamily="2" charset="2"/>
              <a:buChar char="§"/>
            </a:pPr>
            <a:r>
              <a:rPr lang="en-US" sz="2400" b="1" u="sng" dirty="0"/>
              <a:t>.com</a:t>
            </a:r>
            <a:r>
              <a:rPr lang="en-US" sz="2400" dirty="0"/>
              <a:t>: commercial website; the business responsible for the site </a:t>
            </a:r>
            <a:r>
              <a:rPr lang="en-US" sz="2400" i="1" dirty="0"/>
              <a:t>may</a:t>
            </a:r>
            <a:r>
              <a:rPr lang="en-US" sz="2400" dirty="0"/>
              <a:t> be trying to sell a product or have some other </a:t>
            </a:r>
            <a:r>
              <a:rPr lang="en-US" sz="2400" dirty="0" smtClean="0"/>
              <a:t>motivation.  These websites </a:t>
            </a:r>
            <a:r>
              <a:rPr lang="en-US" sz="2400" i="1" dirty="0"/>
              <a:t>may</a:t>
            </a:r>
            <a:r>
              <a:rPr lang="en-US" sz="2400" dirty="0"/>
              <a:t> present biased or incomplete information.</a:t>
            </a:r>
          </a:p>
        </p:txBody>
      </p:sp>
      <p:pic>
        <p:nvPicPr>
          <p:cNvPr id="5" name="Picture 4" descr="400652_dot_com.jpg"/>
          <p:cNvPicPr>
            <a:picLocks noChangeAspect="1"/>
          </p:cNvPicPr>
          <p:nvPr/>
        </p:nvPicPr>
        <p:blipFill>
          <a:blip r:embed="rId2" cstate="print"/>
          <a:stretch>
            <a:fillRect/>
          </a:stretch>
        </p:blipFill>
        <p:spPr>
          <a:xfrm>
            <a:off x="3569880" y="5029199"/>
            <a:ext cx="2297520" cy="13172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Source – Who produced this information?</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Authority (continued)</a:t>
            </a:r>
          </a:p>
        </p:txBody>
      </p:sp>
      <p:sp>
        <p:nvSpPr>
          <p:cNvPr id="5" name="Content Placeholder 2"/>
          <p:cNvSpPr>
            <a:spLocks noGrp="1"/>
          </p:cNvSpPr>
          <p:nvPr>
            <p:ph idx="1"/>
          </p:nvPr>
        </p:nvSpPr>
        <p:spPr>
          <a:xfrm>
            <a:off x="457200" y="1828800"/>
            <a:ext cx="8229600" cy="3200400"/>
          </a:xfrm>
        </p:spPr>
        <p:txBody>
          <a:bodyPr>
            <a:normAutofit/>
          </a:bodyPr>
          <a:lstStyle/>
          <a:p>
            <a:pPr marL="0" indent="0">
              <a:buNone/>
            </a:pPr>
            <a:r>
              <a:rPr lang="en-US" sz="2800" dirty="0"/>
              <a:t>What organization is responsible for this website?  </a:t>
            </a:r>
          </a:p>
          <a:p>
            <a:pPr>
              <a:buFont typeface="Wingdings" panose="05000000000000000000" pitchFamily="2" charset="2"/>
              <a:buChar char="§"/>
            </a:pPr>
            <a:r>
              <a:rPr lang="en-US" sz="2800" dirty="0"/>
              <a:t>Look at the URL (the page’s address). The name that comes after http:// is usually the name of the organization that owns the larger website where the page is found.</a:t>
            </a:r>
          </a:p>
          <a:p>
            <a:pPr>
              <a:buFont typeface="Wingdings" panose="05000000000000000000" pitchFamily="2" charset="2"/>
              <a:buChar char="§"/>
            </a:pPr>
            <a:r>
              <a:rPr lang="en-US" sz="2800" dirty="0"/>
              <a:t>Look for an “About” or “About Us” link on the site for </a:t>
            </a:r>
            <a:r>
              <a:rPr lang="en-US" sz="2800" dirty="0" smtClean="0"/>
              <a:t>additional information </a:t>
            </a:r>
            <a:r>
              <a:rPr lang="en-US" sz="2800" dirty="0"/>
              <a:t>about the organization.</a:t>
            </a:r>
          </a:p>
          <a:p>
            <a:endParaRPr lang="en-US" sz="2000" dirty="0"/>
          </a:p>
          <a:p>
            <a:pPr>
              <a:buNone/>
            </a:pPr>
            <a:endParaRPr lang="en-US" dirty="0"/>
          </a:p>
        </p:txBody>
      </p:sp>
      <p:pic>
        <p:nvPicPr>
          <p:cNvPr id="8" name="Picture 7" descr="About-us.png"/>
          <p:cNvPicPr>
            <a:picLocks noChangeAspect="1"/>
          </p:cNvPicPr>
          <p:nvPr/>
        </p:nvPicPr>
        <p:blipFill>
          <a:blip r:embed="rId2" cstate="print"/>
          <a:stretch>
            <a:fillRect/>
          </a:stretch>
        </p:blipFill>
        <p:spPr>
          <a:xfrm>
            <a:off x="2362200" y="5029200"/>
            <a:ext cx="4267200" cy="1219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153400" cy="990600"/>
          </a:xfrm>
        </p:spPr>
        <p:txBody>
          <a:bodyPr>
            <a:noAutofit/>
          </a:bodyPr>
          <a:lstStyle/>
          <a:p>
            <a:r>
              <a:rPr lang="en-US" sz="3200" b="1" i="1" dirty="0">
                <a:solidFill>
                  <a:schemeClr val="accent2">
                    <a:lumMod val="50000"/>
                  </a:schemeClr>
                </a:solidFill>
              </a:rPr>
              <a:t>Purpose – Why was this information produced?</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Audience</a:t>
            </a:r>
          </a:p>
        </p:txBody>
      </p:sp>
      <p:sp>
        <p:nvSpPr>
          <p:cNvPr id="5" name="Content Placeholder 2"/>
          <p:cNvSpPr>
            <a:spLocks noGrp="1"/>
          </p:cNvSpPr>
          <p:nvPr>
            <p:ph sz="half" idx="1"/>
          </p:nvPr>
        </p:nvSpPr>
        <p:spPr>
          <a:xfrm>
            <a:off x="260499" y="1752600"/>
            <a:ext cx="5679935" cy="3581400"/>
          </a:xfrm>
        </p:spPr>
        <p:txBody>
          <a:bodyPr>
            <a:noAutofit/>
          </a:bodyPr>
          <a:lstStyle/>
          <a:p>
            <a:pPr marL="0" indent="0">
              <a:spcBef>
                <a:spcPts val="0"/>
              </a:spcBef>
              <a:buNone/>
            </a:pPr>
            <a:r>
              <a:rPr lang="en-US" sz="1975" dirty="0"/>
              <a:t>Who is the intended audience for this website? Is it intended for general readers, consumers, students, researchers, members of a political party, members of a profession, etc.?  Look for:</a:t>
            </a:r>
          </a:p>
          <a:p>
            <a:pPr>
              <a:buFont typeface="Wingdings" panose="05000000000000000000" pitchFamily="2" charset="2"/>
              <a:buChar char="§"/>
            </a:pPr>
            <a:r>
              <a:rPr lang="en-US" sz="1975" dirty="0" smtClean="0"/>
              <a:t>Technical </a:t>
            </a:r>
            <a:r>
              <a:rPr lang="en-US" sz="1975" dirty="0"/>
              <a:t>terminology specific to a particular field or profession.</a:t>
            </a:r>
          </a:p>
          <a:p>
            <a:pPr>
              <a:spcBef>
                <a:spcPts val="0"/>
              </a:spcBef>
              <a:buFont typeface="Wingdings" panose="05000000000000000000" pitchFamily="2" charset="2"/>
              <a:buChar char="§"/>
            </a:pPr>
            <a:r>
              <a:rPr lang="en-US" sz="1975" dirty="0"/>
              <a:t>T</a:t>
            </a:r>
            <a:r>
              <a:rPr lang="en-US" sz="1975" dirty="0" smtClean="0"/>
              <a:t>he </a:t>
            </a:r>
            <a:r>
              <a:rPr lang="en-US" sz="1975" dirty="0"/>
              <a:t>reading level (easy or challenging); this may indicate whether the site was intended for a general audience or for experts</a:t>
            </a:r>
            <a:r>
              <a:rPr lang="en-US" sz="1975" dirty="0" smtClean="0"/>
              <a:t>.</a:t>
            </a:r>
          </a:p>
          <a:p>
            <a:pPr>
              <a:spcBef>
                <a:spcPts val="0"/>
              </a:spcBef>
              <a:buFont typeface="Wingdings" panose="05000000000000000000" pitchFamily="2" charset="2"/>
              <a:buChar char="§"/>
            </a:pPr>
            <a:r>
              <a:rPr lang="en-US" sz="1975" dirty="0" smtClean="0"/>
              <a:t>Ads </a:t>
            </a:r>
            <a:r>
              <a:rPr lang="en-US" sz="1975" dirty="0"/>
              <a:t>and other graphics; </a:t>
            </a:r>
            <a:r>
              <a:rPr lang="en-US" sz="1975" dirty="0" smtClean="0"/>
              <a:t>which are </a:t>
            </a:r>
            <a:r>
              <a:rPr lang="en-US" sz="1975" dirty="0"/>
              <a:t>usually targeted at the website’s intended audience.  Graphics and ads for popular products usually indicate that the site is geared toward a general audience.  Ads targeted at professionals in a specific field are clues that those same professionals are probably the intended audience for that website. </a:t>
            </a:r>
          </a:p>
          <a:p>
            <a:pPr>
              <a:spcBef>
                <a:spcPts val="0"/>
              </a:spcBef>
              <a:buFont typeface="Wingdings" panose="05000000000000000000" pitchFamily="2" charset="2"/>
              <a:buChar char="§"/>
            </a:pPr>
            <a:endParaRPr lang="en-US" sz="2000" dirty="0"/>
          </a:p>
        </p:txBody>
      </p:sp>
      <p:sp>
        <p:nvSpPr>
          <p:cNvPr id="10" name="Content Placeholder 2"/>
          <p:cNvSpPr txBox="1">
            <a:spLocks/>
          </p:cNvSpPr>
          <p:nvPr/>
        </p:nvSpPr>
        <p:spPr>
          <a:xfrm>
            <a:off x="381000" y="5105400"/>
            <a:ext cx="82296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57200" y="4876800"/>
            <a:ext cx="8458200" cy="1600200"/>
          </a:xfrm>
          <a:prstGeom prst="rect">
            <a:avLst/>
          </a:prstGeom>
        </p:spPr>
        <p:txBody>
          <a:bodyPr vert="horz" lIns="91440" tIns="45720" rIns="91440" bIns="45720" rtlCol="0">
            <a:normAutofit/>
          </a:bodyPr>
          <a:lstStyle/>
          <a:p>
            <a:pPr marL="342900" indent="-342900">
              <a:spcBef>
                <a:spcPct val="20000"/>
              </a:spcBef>
            </a:pPr>
            <a:endParaRPr lang="en-US" sz="19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descr="Audience.jpg"/>
          <p:cNvPicPr>
            <a:picLocks noChangeAspect="1"/>
          </p:cNvPicPr>
          <p:nvPr/>
        </p:nvPicPr>
        <p:blipFill>
          <a:blip r:embed="rId2" cstate="print"/>
          <a:stretch>
            <a:fillRect/>
          </a:stretch>
        </p:blipFill>
        <p:spPr>
          <a:xfrm>
            <a:off x="6065078" y="2953898"/>
            <a:ext cx="2835633" cy="18086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Purpose – Why was this information produced?</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Bias</a:t>
            </a:r>
          </a:p>
        </p:txBody>
      </p:sp>
      <p:sp>
        <p:nvSpPr>
          <p:cNvPr id="5" name="Content Placeholder 2"/>
          <p:cNvSpPr>
            <a:spLocks noGrp="1"/>
          </p:cNvSpPr>
          <p:nvPr>
            <p:ph idx="1"/>
          </p:nvPr>
        </p:nvSpPr>
        <p:spPr>
          <a:xfrm>
            <a:off x="457200" y="1752600"/>
            <a:ext cx="8153400" cy="4800600"/>
          </a:xfrm>
        </p:spPr>
        <p:txBody>
          <a:bodyPr>
            <a:normAutofit lnSpcReduction="10000"/>
          </a:bodyPr>
          <a:lstStyle/>
          <a:p>
            <a:pPr marL="0" indent="0">
              <a:buNone/>
            </a:pPr>
            <a:r>
              <a:rPr lang="en-US" sz="2400" dirty="0"/>
              <a:t>Does the organization or author responsible for the site have a particular agenda?</a:t>
            </a:r>
          </a:p>
          <a:p>
            <a:pPr>
              <a:buFont typeface="Wingdings" panose="05000000000000000000" pitchFamily="2" charset="2"/>
              <a:buChar char="§"/>
            </a:pPr>
            <a:r>
              <a:rPr lang="en-US" sz="2400" dirty="0"/>
              <a:t>Look for an “About” or “Info” link for information about the group responsible for the site. This might include a “Mission Statement” which states the group’s purpose.</a:t>
            </a:r>
          </a:p>
          <a:p>
            <a:pPr>
              <a:buFont typeface="Wingdings" panose="05000000000000000000" pitchFamily="2" charset="2"/>
              <a:buChar char="§"/>
            </a:pPr>
            <a:r>
              <a:rPr lang="en-US" sz="2400" dirty="0"/>
              <a:t>If the website does not provide sufficient information about the organization or author, try searching in a search engine like Google for more background information about them.</a:t>
            </a:r>
          </a:p>
          <a:p>
            <a:pPr>
              <a:buFont typeface="Wingdings" panose="05000000000000000000" pitchFamily="2" charset="2"/>
              <a:buChar char="§"/>
            </a:pPr>
            <a:r>
              <a:rPr lang="en-US" sz="2400" dirty="0"/>
              <a:t>Think about what the organization or author stands to gain by producing the website.</a:t>
            </a:r>
          </a:p>
          <a:p>
            <a:pPr>
              <a:buFont typeface="Wingdings" panose="05000000000000000000" pitchFamily="2" charset="2"/>
              <a:buChar char="§"/>
            </a:pPr>
            <a:r>
              <a:rPr lang="en-US" sz="2400" dirty="0"/>
              <a:t>Think about what the purpose of the site might be – is it to inform, explain, entertain, advocate, advertise, or something else?</a:t>
            </a:r>
          </a:p>
          <a:p>
            <a:endParaRPr lang="en-US" sz="2000" dirty="0"/>
          </a:p>
          <a:p>
            <a:endParaRPr lang="en-US" sz="2000" dirty="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143000"/>
          </a:xfrm>
        </p:spPr>
        <p:txBody>
          <a:bodyPr>
            <a:noAutofit/>
          </a:bodyPr>
          <a:lstStyle/>
          <a:p>
            <a:r>
              <a:rPr lang="en-US" sz="3200" b="1" i="1" dirty="0">
                <a:solidFill>
                  <a:schemeClr val="accent2">
                    <a:lumMod val="50000"/>
                  </a:schemeClr>
                </a:solidFill>
              </a:rPr>
              <a:t>Purpose – Why was this information produced?</a:t>
            </a:r>
            <a:r>
              <a:rPr lang="en-US" sz="1000" b="1" i="1" dirty="0">
                <a:solidFill>
                  <a:schemeClr val="accent2">
                    <a:lumMod val="50000"/>
                  </a:schemeClr>
                </a:solidFill>
              </a:rPr>
              <a:t/>
            </a:r>
            <a:br>
              <a:rPr lang="en-US" sz="1000" b="1" i="1" dirty="0">
                <a:solidFill>
                  <a:schemeClr val="accent2">
                    <a:lumMod val="50000"/>
                  </a:schemeClr>
                </a:solidFill>
              </a:rPr>
            </a:br>
            <a:r>
              <a:rPr lang="en-US" sz="2800" dirty="0">
                <a:solidFill>
                  <a:schemeClr val="accent2">
                    <a:lumMod val="50000"/>
                  </a:schemeClr>
                </a:solidFill>
              </a:rPr>
              <a:t>Bias (continued)</a:t>
            </a:r>
          </a:p>
        </p:txBody>
      </p:sp>
      <p:sp>
        <p:nvSpPr>
          <p:cNvPr id="5" name="Content Placeholder 2"/>
          <p:cNvSpPr>
            <a:spLocks noGrp="1"/>
          </p:cNvSpPr>
          <p:nvPr>
            <p:ph idx="1"/>
          </p:nvPr>
        </p:nvSpPr>
        <p:spPr>
          <a:xfrm>
            <a:off x="457200" y="1752600"/>
            <a:ext cx="8229600" cy="4800600"/>
          </a:xfrm>
        </p:spPr>
        <p:txBody>
          <a:bodyPr>
            <a:normAutofit/>
          </a:bodyPr>
          <a:lstStyle/>
          <a:p>
            <a:pPr marL="0" indent="0">
              <a:buNone/>
            </a:pPr>
            <a:r>
              <a:rPr lang="en-US" sz="2200" dirty="0"/>
              <a:t>Does the page present a balanced view of the issue, or does it only promote a particular point of view? Is the author being objective or biased?</a:t>
            </a:r>
          </a:p>
          <a:p>
            <a:pPr>
              <a:buFont typeface="Wingdings" panose="05000000000000000000" pitchFamily="2" charset="2"/>
              <a:buChar char="§"/>
            </a:pPr>
            <a:r>
              <a:rPr lang="en-US" sz="2200" dirty="0"/>
              <a:t>Look at the language the author uses – is it emotional and inflammatory, or is it more moderate?</a:t>
            </a:r>
          </a:p>
          <a:p>
            <a:pPr>
              <a:buFont typeface="Wingdings" panose="05000000000000000000" pitchFamily="2" charset="2"/>
              <a:buChar char="§"/>
            </a:pPr>
            <a:r>
              <a:rPr lang="en-US" sz="2200" dirty="0"/>
              <a:t>Think about the kinds of facts the author cites, and whether the author is leaving out important information.</a:t>
            </a:r>
          </a:p>
          <a:p>
            <a:endParaRPr lang="en-US" sz="2000" dirty="0"/>
          </a:p>
          <a:p>
            <a:endParaRPr lang="en-US" sz="2000" dirty="0"/>
          </a:p>
          <a:p>
            <a:pPr>
              <a:buNone/>
            </a:pPr>
            <a:endParaRPr lang="en-US" dirty="0"/>
          </a:p>
        </p:txBody>
      </p:sp>
      <p:pic>
        <p:nvPicPr>
          <p:cNvPr id="8" name="Picture 7" descr="Gerald_G_Balance_Scale.png"/>
          <p:cNvPicPr>
            <a:picLocks noChangeAspect="1"/>
          </p:cNvPicPr>
          <p:nvPr/>
        </p:nvPicPr>
        <p:blipFill>
          <a:blip r:embed="rId2" cstate="print"/>
          <a:stretch>
            <a:fillRect/>
          </a:stretch>
        </p:blipFill>
        <p:spPr>
          <a:xfrm>
            <a:off x="2692381" y="4262436"/>
            <a:ext cx="3175019" cy="20447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9237</TotalTime>
  <Words>987</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Wingdings</vt:lpstr>
      <vt:lpstr>Retrospect</vt:lpstr>
      <vt:lpstr>Evaluating Web Resources</vt:lpstr>
      <vt:lpstr>Evaluating Web Resources </vt:lpstr>
      <vt:lpstr>Source – Who produced this information? Authority</vt:lpstr>
      <vt:lpstr>Source – Who produced this information? Authority (continued)</vt:lpstr>
      <vt:lpstr>Source – Who produced this information? Authority (continued)</vt:lpstr>
      <vt:lpstr>Source – Who produced this information? Authority (continued)</vt:lpstr>
      <vt:lpstr>Purpose – Why was this information produced? Audience</vt:lpstr>
      <vt:lpstr>Purpose – Why was this information produced? Bias</vt:lpstr>
      <vt:lpstr>Purpose – Why was this information produced? Bias (continued)</vt:lpstr>
      <vt:lpstr>Content – When and where does this information come from? Currency</vt:lpstr>
      <vt:lpstr>Content – When and where does this information come from? Accuracy</vt:lpstr>
      <vt:lpstr>PowerPoint Presentation</vt:lpstr>
      <vt:lpstr>Image Credits</vt:lpstr>
    </vt:vector>
  </TitlesOfParts>
  <Company>Bridgepoint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Web Resources</dc:title>
  <dc:creator>Ashford University</dc:creator>
  <cp:lastModifiedBy>Easterday, Justin</cp:lastModifiedBy>
  <cp:revision>175</cp:revision>
  <dcterms:created xsi:type="dcterms:W3CDTF">2012-11-21T21:41:45Z</dcterms:created>
  <dcterms:modified xsi:type="dcterms:W3CDTF">2016-08-10T22:57:35Z</dcterms:modified>
</cp:coreProperties>
</file>